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91" r:id="rId3"/>
    <p:sldId id="257" r:id="rId4"/>
    <p:sldId id="278" r:id="rId5"/>
    <p:sldId id="258" r:id="rId6"/>
    <p:sldId id="259" r:id="rId7"/>
    <p:sldId id="260" r:id="rId8"/>
    <p:sldId id="261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92" r:id="rId21"/>
    <p:sldId id="263" r:id="rId22"/>
    <p:sldId id="293" r:id="rId23"/>
    <p:sldId id="274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306"/>
    <p:restoredTop sz="94643"/>
  </p:normalViewPr>
  <p:slideViewPr>
    <p:cSldViewPr snapToGrid="0" snapToObjects="1">
      <p:cViewPr varScale="1">
        <p:scale>
          <a:sx n="130" d="100"/>
          <a:sy n="130" d="100"/>
        </p:scale>
        <p:origin x="4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EE3341-CA07-9540-9B75-2F6225BB1A58}" type="datetimeFigureOut">
              <a:rPr lang="en-US" smtClean="0"/>
              <a:t>9/27/22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812FDF-714F-3F42-BCCE-8F29528D1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173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B1482-859C-AF42-8565-393F325CDF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4AF0F9-7AB7-0648-84DD-C295FCC1A9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8178C-BABC-9444-80DA-2D55717E5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9/27/22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56C560-1764-3B4E-90DB-065958305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565AF-D818-0746-AF70-362203C1E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72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E9B32-AC3F-AE49-A728-8DC84128F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55099-50B8-D84B-8096-1DA32BF36A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30B27-BFFF-0642-B840-1306A7141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9/27/22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5817F-5DAC-7344-A47B-3D1FB367A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0C6BB-0CEC-C84D-8ECF-FFE7EB07C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07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D28DDA-AAB6-1048-ACEB-3F4F26F975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D37459-A71F-5246-B796-4742A60C3C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BC19F2-9481-F442-B316-F3EBC5A36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9/27/22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E02989-77EE-E842-A6E5-812A185F4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76537-638A-2A46-87BE-4A143C316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546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CCDB6-5B5B-8242-8FF6-E1A93E20E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E2D71-41A9-DB42-83AD-74806675C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AA834-E4AF-1A4E-BE2B-DE5F54254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9/27/22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66245-CBF3-6F46-B170-5020CE55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DD46A4-8BF4-E549-B9BB-D6759BBDF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730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FA1CE-E528-C644-B6B8-5474B41DA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80D77B-B8FC-A94D-B6AB-3B59163C4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BD33B6-6B37-0440-BB76-4B44DBF2A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9/27/22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9F5E94-71C1-6845-B165-B75E6B3E6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48FF82-3E23-334F-AFA2-CF9C3FBA3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015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D191C-D079-E34E-971D-AC98789C8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BB1B0-CA71-D748-AC14-200B9DF373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7074CB-5B6D-574A-BCF7-A6348B61AE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3AFF7A-022E-8D42-BCBE-7652DFC58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9/27/22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2D854E-4255-CF45-84DB-605E2496B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13C062-9823-984F-BDCA-16A7A6CCC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813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2B8E0-199E-E641-86D1-67FEC3499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EF3395-EC75-7C45-86BC-213F578FCA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2D2B45-C71F-344D-9DD9-A652E1B4C2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E38452-E954-2441-8DF2-B1195CCD86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60C349-046A-2F47-9D84-0861FB1B7D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72B0DF-8CDF-A847-B1AC-E8B0D4352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9/27/22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F43987-85ED-A84E-8987-BD86888E3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4F29EF-0C96-884D-99AE-957D2DD55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272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4C85A-C8A9-6046-8E19-0A0331406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EE5533-C9B5-374C-86D0-5621D6969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9/27/22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17D114-3ABA-8B40-8332-EDD10DBED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9CAD82-0419-E447-B04F-288AE6975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675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EE7240-E972-A541-8DF6-8C7748670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9/27/22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CCDFCF-641D-5B44-8FB5-A464F8373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FB4D0A-64D2-FA4A-B889-DEAEAA62A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587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C20D1-5C5E-A140-AE4C-CF24BB8BC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78DE9-725D-BA46-B6AF-CDC861A88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9DA269-0492-E44E-9308-EBBF7FAC75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6F6826-34F9-F542-BD15-286C80651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9/27/22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A3AAFA-7060-184E-8DC3-EE1EE0431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6EC00C-A959-A347-8E7A-F49E32A50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896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B01F4-D9F2-384D-8A82-8D110AAE0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B15E85-9E9D-F841-943B-2BA4A3464B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EB3C15-0111-544F-A719-49B01464C0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CBF70-CBA3-C44C-8427-933C555F1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9/27/22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7A93C3-397B-AA44-BEF5-42EE64E07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3389D-508A-1A4C-8EC1-8528DB29A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97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EE4526-881D-CF4B-9741-2D98E0089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208F37-A9C8-8F45-924C-0C76C2475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A1ABB-EAA9-6C41-80FC-868258D0C9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34D1D-5F46-564B-89D7-2BAA0887CFC8}" type="datetimeFigureOut">
              <a:rPr lang="en-US" smtClean="0"/>
              <a:t>9/27/22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F13659-5CD5-EF46-91D4-E5246273E6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F1B42-ADB7-C748-A5AF-E93D753DDE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30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rancoisbirgand.github.io/tutorial-RMarkdown_instructions.html" TargetMode="External"/><Relationship Id="rId2" Type="http://schemas.openxmlformats.org/officeDocument/2006/relationships/hyperlink" Target="https://rmarkdown.rstudio.com/lesson-1.htm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rancoisbirgand/BAE587-QCHmk" TargetMode="External"/><Relationship Id="rId2" Type="http://schemas.openxmlformats.org/officeDocument/2006/relationships/hyperlink" Target="https://github.com/francoisbirgand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archive.linux.duke.edu/cran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AC844-DE8B-7D4E-937B-BDE3EBC65C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BAE 587</a:t>
            </a:r>
            <a:br>
              <a:rPr lang="en-US" dirty="0"/>
            </a:br>
            <a:r>
              <a:rPr lang="en-US" dirty="0"/>
              <a:t>Introduction to R Markdown and use in Homework #5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9C00F3-BB0F-4649-919A-F7A883DC6D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93324"/>
            <a:ext cx="9144000" cy="864476"/>
          </a:xfrm>
        </p:spPr>
        <p:txBody>
          <a:bodyPr>
            <a:normAutofit/>
          </a:bodyPr>
          <a:lstStyle/>
          <a:p>
            <a:r>
              <a:rPr lang="en-US" dirty="0"/>
              <a:t>BAE587, 22 September 2022</a:t>
            </a:r>
          </a:p>
        </p:txBody>
      </p:sp>
    </p:spTree>
    <p:extLst>
      <p:ext uri="{BB962C8B-B14F-4D97-AF65-F5344CB8AC3E}">
        <p14:creationId xmlns:p14="http://schemas.microsoft.com/office/powerpoint/2010/main" val="3451780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1B4CE9-CFBB-254B-87D1-0B50C22AE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5431"/>
            <a:ext cx="12192000" cy="3075917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C1C7CE-2684-0D46-BD4E-D033D0991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6218"/>
            <a:ext cx="10515600" cy="1001658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www.rstudio.com</a:t>
            </a:r>
            <a:r>
              <a:rPr lang="en-US" dirty="0"/>
              <a:t>/</a:t>
            </a:r>
            <a:r>
              <a:rPr lang="en-US" dirty="0" err="1"/>
              <a:t>wp</a:t>
            </a:r>
            <a:r>
              <a:rPr lang="en-US" dirty="0"/>
              <a:t>-content/uploads/2015/02/</a:t>
            </a:r>
            <a:r>
              <a:rPr lang="en-US" dirty="0" err="1"/>
              <a:t>rmarkdown-cheatsheet.pdf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420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2E44EF-09C7-A248-AFD1-932156BC3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400050"/>
            <a:ext cx="106426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243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1894C8-7F89-444D-90DD-1B96AD072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59"/>
            <a:ext cx="12192000" cy="6652481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58675E2-FAC8-DC49-BD4F-B57866CC5487}"/>
              </a:ext>
            </a:extLst>
          </p:cNvPr>
          <p:cNvSpPr/>
          <p:nvPr/>
        </p:nvSpPr>
        <p:spPr>
          <a:xfrm>
            <a:off x="-157655" y="5559972"/>
            <a:ext cx="557048" cy="14294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328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1894C8-7F89-444D-90DD-1B96AD0726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790"/>
          <a:stretch/>
        </p:blipFill>
        <p:spPr>
          <a:xfrm>
            <a:off x="0" y="102760"/>
            <a:ext cx="12192000" cy="18101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83951D-B1A4-4C43-BEF3-F9D8ABE8BE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274"/>
          <a:stretch/>
        </p:blipFill>
        <p:spPr>
          <a:xfrm>
            <a:off x="399393" y="2211990"/>
            <a:ext cx="10655300" cy="3043182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58675E2-FAC8-DC49-BD4F-B57866CC5487}"/>
              </a:ext>
            </a:extLst>
          </p:cNvPr>
          <p:cNvSpPr/>
          <p:nvPr/>
        </p:nvSpPr>
        <p:spPr>
          <a:xfrm>
            <a:off x="231228" y="1912884"/>
            <a:ext cx="557048" cy="14294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181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1894C8-7F89-444D-90DD-1B96AD0726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790"/>
          <a:stretch/>
        </p:blipFill>
        <p:spPr>
          <a:xfrm>
            <a:off x="0" y="102760"/>
            <a:ext cx="12192000" cy="1810124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58675E2-FAC8-DC49-BD4F-B57866CC5487}"/>
              </a:ext>
            </a:extLst>
          </p:cNvPr>
          <p:cNvSpPr/>
          <p:nvPr/>
        </p:nvSpPr>
        <p:spPr>
          <a:xfrm>
            <a:off x="-157655" y="5559972"/>
            <a:ext cx="557048" cy="14294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848340-3EFE-3B43-9C34-7902A113B1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42"/>
          <a:stretch/>
        </p:blipFill>
        <p:spPr>
          <a:xfrm>
            <a:off x="419100" y="2007476"/>
            <a:ext cx="11353800" cy="377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377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0C8418-EC04-DB44-B21F-FE6BAFB49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469" y="0"/>
            <a:ext cx="106090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830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5233EE-B762-3149-BA02-A8A056B2B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856" y="0"/>
            <a:ext cx="100802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25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767728-3996-4644-B457-BDCBC8BDC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635000"/>
            <a:ext cx="119634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103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B90D07-32E0-0145-ACFB-54C3902A9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41" y="0"/>
            <a:ext cx="10892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916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EF4F97-7969-294E-8423-0B8ECD604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0" y="1524000"/>
            <a:ext cx="72771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061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63A29-0F67-4F4B-8375-483CD6B35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of Things to do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33347-8FD1-214C-8222-06D46697B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Download R Studio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Read what Markdown is (it is a language)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Read what R Markdown does (purple slides)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Obtain </a:t>
            </a:r>
            <a:r>
              <a:rPr lang="en-US"/>
              <a:t>and follow </a:t>
            </a:r>
            <a:r>
              <a:rPr lang="en-US" dirty="0"/>
              <a:t>information for the homework starting on slide 22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1928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9F8DF-2D30-574C-9ABB-AFBB4287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Summaries of what R Markdown 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3ADB0-F07E-0249-9C21-9410CB84A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06995"/>
            <a:ext cx="10515600" cy="3369968"/>
          </a:xfrm>
        </p:spPr>
        <p:txBody>
          <a:bodyPr/>
          <a:lstStyle/>
          <a:p>
            <a:r>
              <a:rPr lang="en-US" dirty="0"/>
              <a:t>A nice summary of what R markdown is with available details:</a:t>
            </a:r>
          </a:p>
          <a:p>
            <a:pPr lvl="1"/>
            <a:r>
              <a:rPr lang="en-US" dirty="0">
                <a:hlinkClick r:id="rId2"/>
              </a:rPr>
              <a:t>https://rmarkdown.rstudio.com/lesson-1.html</a:t>
            </a:r>
            <a:endParaRPr lang="en-US" dirty="0"/>
          </a:p>
          <a:p>
            <a:r>
              <a:rPr lang="en-US" dirty="0"/>
              <a:t>I wrote this one and there are lots of good details in it:</a:t>
            </a:r>
          </a:p>
          <a:p>
            <a:pPr lvl="1"/>
            <a:r>
              <a:rPr lang="en-US" dirty="0">
                <a:hlinkClick r:id="rId3"/>
              </a:rPr>
              <a:t>https://francoisbirgand.github.io/tutorial-RMarkdown_instructions.html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467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53C96-1DFA-D84A-901E-61595C238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basic structure of an R Markdown document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38D23-616C-7943-B79A-70656DA35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YAML header</a:t>
            </a:r>
          </a:p>
          <a:p>
            <a:pPr lvl="1"/>
            <a:r>
              <a:rPr lang="en-US" dirty="0"/>
              <a:t>Defines settings for the document</a:t>
            </a:r>
          </a:p>
          <a:p>
            <a:pPr lvl="1"/>
            <a:endParaRPr lang="en-US" dirty="0"/>
          </a:p>
          <a:p>
            <a:r>
              <a:rPr lang="en-US" dirty="0"/>
              <a:t>Text</a:t>
            </a:r>
          </a:p>
          <a:p>
            <a:pPr lvl="1"/>
            <a:r>
              <a:rPr lang="en-US" dirty="0"/>
              <a:t>Headings, alteration, cross-references, etc.</a:t>
            </a:r>
          </a:p>
          <a:p>
            <a:pPr lvl="1"/>
            <a:endParaRPr lang="en-US" dirty="0"/>
          </a:p>
          <a:p>
            <a:r>
              <a:rPr lang="en-US" dirty="0"/>
              <a:t>Code chunks</a:t>
            </a:r>
          </a:p>
          <a:p>
            <a:pPr lvl="1"/>
            <a:r>
              <a:rPr lang="en-US" dirty="0"/>
              <a:t>Interprets codes in R, python, C, and </a:t>
            </a:r>
            <a:r>
              <a:rPr lang="en-US" dirty="0" err="1"/>
              <a:t>fortran</a:t>
            </a:r>
            <a:endParaRPr lang="en-US" dirty="0"/>
          </a:p>
          <a:p>
            <a:pPr lvl="1"/>
            <a:endParaRPr lang="en-US" dirty="0"/>
          </a:p>
          <a:p>
            <a:r>
              <a:rPr lang="en-US" i="1" dirty="0" err="1"/>
              <a:t>Rmarkdown</a:t>
            </a:r>
            <a:r>
              <a:rPr lang="en-US" i="1" dirty="0"/>
              <a:t>, </a:t>
            </a:r>
            <a:r>
              <a:rPr lang="en-US" i="1" dirty="0" err="1"/>
              <a:t>Bookdown</a:t>
            </a:r>
            <a:r>
              <a:rPr lang="en-US" i="1" dirty="0"/>
              <a:t>, </a:t>
            </a:r>
            <a:r>
              <a:rPr lang="en-US" dirty="0"/>
              <a:t>and</a:t>
            </a:r>
            <a:r>
              <a:rPr lang="en-US" i="1" dirty="0"/>
              <a:t> </a:t>
            </a:r>
            <a:r>
              <a:rPr lang="en-US" i="1" dirty="0" err="1"/>
              <a:t>blogdown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KNIT</a:t>
            </a:r>
            <a:r>
              <a:rPr lang="en-US" dirty="0"/>
              <a:t> all pieces together in homogeneous output</a:t>
            </a:r>
          </a:p>
        </p:txBody>
      </p:sp>
    </p:spTree>
    <p:extLst>
      <p:ext uri="{BB962C8B-B14F-4D97-AF65-F5344CB8AC3E}">
        <p14:creationId xmlns:p14="http://schemas.microsoft.com/office/powerpoint/2010/main" val="139345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CBB1E-2CC1-E343-885E-0DF18F7A3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now some practice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1C7ECE-66B8-ED4C-865F-505C123359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954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EE388-5C37-6842-9FF3-CA82FF7D1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Rmarkdown</a:t>
            </a:r>
            <a:r>
              <a:rPr lang="en-US" dirty="0"/>
              <a:t> starter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93A72-7B5D-CB4A-9ADA-A95ADB426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dirty="0">
                <a:hlinkClick r:id="rId2"/>
              </a:rPr>
              <a:t>https://github.com/francoisbirgand</a:t>
            </a:r>
            <a:endParaRPr lang="en-US" dirty="0"/>
          </a:p>
          <a:p>
            <a:r>
              <a:rPr lang="en-US" dirty="0"/>
              <a:t>Go to repositories</a:t>
            </a:r>
          </a:p>
          <a:p>
            <a:r>
              <a:rPr lang="en-US" dirty="0"/>
              <a:t>Choose </a:t>
            </a:r>
            <a:r>
              <a:rPr lang="en-US" dirty="0">
                <a:hlinkClick r:id="rId3"/>
              </a:rPr>
              <a:t>BAE587-QCHmk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(</a:t>
            </a:r>
            <a:r>
              <a:rPr lang="en-US" dirty="0">
                <a:hlinkClick r:id="rId3"/>
              </a:rPr>
              <a:t>https://github.com/francoisbirgand/BAE587-QCHmk</a:t>
            </a:r>
            <a:r>
              <a:rPr lang="en-US" dirty="0"/>
              <a:t>)</a:t>
            </a:r>
          </a:p>
          <a:p>
            <a:r>
              <a:rPr lang="en-US" dirty="0"/>
              <a:t>Download ZIP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683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EC6211-17D0-B744-AD18-125872513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91" y="713705"/>
            <a:ext cx="12192000" cy="476199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773D5E4-B358-AA48-A9B6-608B785782C8}"/>
              </a:ext>
            </a:extLst>
          </p:cNvPr>
          <p:cNvSpPr/>
          <p:nvPr/>
        </p:nvSpPr>
        <p:spPr>
          <a:xfrm>
            <a:off x="4800763" y="814166"/>
            <a:ext cx="1500188" cy="50006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B0BC8C0-EF74-9749-AC01-D5FCDB493F39}"/>
              </a:ext>
            </a:extLst>
          </p:cNvPr>
          <p:cNvSpPr/>
          <p:nvPr/>
        </p:nvSpPr>
        <p:spPr>
          <a:xfrm>
            <a:off x="3380078" y="1857287"/>
            <a:ext cx="2290763" cy="6850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3487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1EF4EF-0542-D14A-B89B-00814E51B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540" y="3057922"/>
            <a:ext cx="7594600" cy="2857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D652EA-F410-5042-B5FA-05FBA4661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3BF70D2-7BF4-EE44-814B-CA0EBBE2008D}"/>
              </a:ext>
            </a:extLst>
          </p:cNvPr>
          <p:cNvSpPr/>
          <p:nvPr/>
        </p:nvSpPr>
        <p:spPr>
          <a:xfrm>
            <a:off x="9241631" y="4144168"/>
            <a:ext cx="2290763" cy="6850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5F5A2-9FDC-A148-8BCE-7F20F3D55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5425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198FDB-C936-FE4B-A1BE-CFC2768E2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5953"/>
            <a:ext cx="12192000" cy="59660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C94D3F-196C-D44A-AA80-9916178E8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D79D071-1F6D-E247-BACC-43D976B29A38}"/>
              </a:ext>
            </a:extLst>
          </p:cNvPr>
          <p:cNvSpPr/>
          <p:nvPr/>
        </p:nvSpPr>
        <p:spPr>
          <a:xfrm>
            <a:off x="7717529" y="4587644"/>
            <a:ext cx="2290763" cy="6850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0643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CC41B-F7A4-0543-A425-15B97F152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213"/>
            <a:ext cx="10515600" cy="4476750"/>
          </a:xfrm>
        </p:spPr>
        <p:txBody>
          <a:bodyPr/>
          <a:lstStyle/>
          <a:p>
            <a:r>
              <a:rPr lang="en-US" dirty="0"/>
              <a:t>Unzip the file into a directory of your choice</a:t>
            </a:r>
          </a:p>
          <a:p>
            <a:r>
              <a:rPr lang="en-US" dirty="0"/>
              <a:t>In that directory, open the </a:t>
            </a:r>
            <a:r>
              <a:rPr lang="en-US" i="1" dirty="0">
                <a:solidFill>
                  <a:schemeClr val="accent1"/>
                </a:solidFill>
              </a:rPr>
              <a:t>BAE587-QCHmk.Rproj </a:t>
            </a:r>
            <a:r>
              <a:rPr lang="en-US" dirty="0"/>
              <a:t>file</a:t>
            </a:r>
          </a:p>
          <a:p>
            <a:r>
              <a:rPr lang="en-US" dirty="0"/>
              <a:t>R Studio should open</a:t>
            </a:r>
          </a:p>
          <a:p>
            <a:r>
              <a:rPr lang="en-US" dirty="0"/>
              <a:t>Normally, your screen should look like on the next slide</a:t>
            </a:r>
          </a:p>
        </p:txBody>
      </p:sp>
    </p:spTree>
    <p:extLst>
      <p:ext uri="{BB962C8B-B14F-4D97-AF65-F5344CB8AC3E}">
        <p14:creationId xmlns:p14="http://schemas.microsoft.com/office/powerpoint/2010/main" val="4279511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C9E6D7-6715-0E41-A955-72335E373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521" y="0"/>
            <a:ext cx="98889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3447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C9058-102E-0843-A5A4-476F20370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all necessary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FA5C4-B54D-7742-8E8C-CA48D23B6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 the right bottom window, you can see all the files in your working directory. </a:t>
            </a:r>
          </a:p>
          <a:p>
            <a:r>
              <a:rPr lang="en-US" dirty="0"/>
              <a:t>You can see several types of files:</a:t>
            </a:r>
          </a:p>
          <a:p>
            <a:pPr lvl="1"/>
            <a:r>
              <a:rPr lang="en-US" dirty="0"/>
              <a:t>*.</a:t>
            </a:r>
            <a:r>
              <a:rPr lang="en-US" dirty="0" err="1"/>
              <a:t>Rmd</a:t>
            </a:r>
            <a:r>
              <a:rPr lang="en-US" dirty="0"/>
              <a:t>: </a:t>
            </a:r>
            <a:r>
              <a:rPr lang="en-US" dirty="0" err="1"/>
              <a:t>Rmarkdown</a:t>
            </a:r>
            <a:r>
              <a:rPr lang="en-US" dirty="0"/>
              <a:t> files, where all your code and text are stored</a:t>
            </a:r>
          </a:p>
          <a:p>
            <a:pPr lvl="1"/>
            <a:r>
              <a:rPr lang="en-US" dirty="0"/>
              <a:t>*.</a:t>
            </a:r>
            <a:r>
              <a:rPr lang="en-US" dirty="0" err="1"/>
              <a:t>yml</a:t>
            </a:r>
            <a:r>
              <a:rPr lang="en-US" dirty="0"/>
              <a:t>: files that define the settings for the book and for the output</a:t>
            </a:r>
          </a:p>
          <a:p>
            <a:pPr lvl="1"/>
            <a:r>
              <a:rPr lang="en-US" dirty="0"/>
              <a:t>*.csv: files where I have data to draw tables</a:t>
            </a:r>
          </a:p>
          <a:p>
            <a:pPr lvl="1"/>
            <a:r>
              <a:rPr lang="en-US" dirty="0"/>
              <a:t>*.bib: files in which the info for cited references is stored</a:t>
            </a:r>
          </a:p>
          <a:p>
            <a:pPr lvl="1"/>
            <a:r>
              <a:rPr lang="en-US" dirty="0"/>
              <a:t>.</a:t>
            </a:r>
            <a:r>
              <a:rPr lang="en-US" dirty="0" err="1"/>
              <a:t>gitignore</a:t>
            </a:r>
            <a:r>
              <a:rPr lang="en-US" dirty="0"/>
              <a:t>: a file in which info of all the files and file types you do NOT want uploaded on </a:t>
            </a:r>
            <a:r>
              <a:rPr lang="en-US" dirty="0" err="1"/>
              <a:t>Github</a:t>
            </a:r>
            <a:r>
              <a:rPr lang="en-US" dirty="0"/>
              <a:t> are stored</a:t>
            </a:r>
          </a:p>
          <a:p>
            <a:pPr lvl="1"/>
            <a:r>
              <a:rPr lang="en-US" dirty="0"/>
              <a:t>*.</a:t>
            </a:r>
            <a:r>
              <a:rPr lang="en-US" dirty="0" err="1"/>
              <a:t>css</a:t>
            </a:r>
            <a:r>
              <a:rPr lang="en-US" dirty="0"/>
              <a:t>: files that define the html output formats</a:t>
            </a:r>
          </a:p>
          <a:p>
            <a:pPr lvl="1"/>
            <a:r>
              <a:rPr lang="en-US" dirty="0"/>
              <a:t>pictures directory: a directory where all the pictures are stored</a:t>
            </a:r>
          </a:p>
          <a:p>
            <a:pPr lvl="1"/>
            <a:r>
              <a:rPr lang="en-US" dirty="0"/>
              <a:t>docs directory: a directory where the all the rendered files are stored and ready for upload in </a:t>
            </a:r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en-US" dirty="0"/>
              <a:t>*.R script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755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32EB3-D426-5E49-B1F3-5EFC0F0E7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EB29D-6A84-6648-9E43-513D3A03D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Google:  ‘R project’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2"/>
              </a:rPr>
              <a:t>http://archive.linux.duke.edu/cran/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78487F-0D72-7540-9D5D-98559CDED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13370"/>
            <a:ext cx="8583930" cy="212942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5264B5B-7F18-D24A-A9DE-3B970E5EB5AC}"/>
              </a:ext>
            </a:extLst>
          </p:cNvPr>
          <p:cNvSpPr/>
          <p:nvPr/>
        </p:nvSpPr>
        <p:spPr>
          <a:xfrm>
            <a:off x="8412480" y="3901440"/>
            <a:ext cx="1168400" cy="64135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43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38019-B981-9F40-9867-C37109B48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all necessary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A66C5-2E3C-1648-925C-8EE145227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in that window the </a:t>
            </a:r>
            <a:r>
              <a:rPr lang="en-US" dirty="0" err="1"/>
              <a:t>StarterCode.R</a:t>
            </a:r>
            <a:r>
              <a:rPr lang="en-US" dirty="0"/>
              <a:t> code, click on it</a:t>
            </a:r>
          </a:p>
          <a:p>
            <a:r>
              <a:rPr lang="en-US" dirty="0"/>
              <a:t>The left panel on the general view is now separated with a console at the bottom, and the file you just opened is at the top</a:t>
            </a:r>
          </a:p>
          <a:p>
            <a:r>
              <a:rPr lang="en-US" dirty="0"/>
              <a:t>Select all the text and click run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3DE35E-EAA6-CF47-90F6-AD6CFB3F4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01294"/>
            <a:ext cx="9652000" cy="260755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FE5BB46-7A50-C546-8D19-60ACE697F0EB}"/>
              </a:ext>
            </a:extLst>
          </p:cNvPr>
          <p:cNvSpPr/>
          <p:nvPr/>
        </p:nvSpPr>
        <p:spPr>
          <a:xfrm>
            <a:off x="7757318" y="4171951"/>
            <a:ext cx="1072357" cy="5143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6456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B7883-9CEC-0B44-A05E-68A715F81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" y="-211886"/>
            <a:ext cx="10515600" cy="1325563"/>
          </a:xfrm>
        </p:spPr>
        <p:txBody>
          <a:bodyPr/>
          <a:lstStyle/>
          <a:p>
            <a:r>
              <a:rPr lang="en-US" dirty="0"/>
              <a:t>Knit a document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730EC-C4EC-B847-867F-669EE8804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257" y="1744345"/>
            <a:ext cx="2834640" cy="4351338"/>
          </a:xfrm>
        </p:spPr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Rmarkdown-starter.Rmd</a:t>
            </a:r>
            <a:endParaRPr lang="en-US" dirty="0"/>
          </a:p>
          <a:p>
            <a:r>
              <a:rPr lang="en-US" dirty="0"/>
              <a:t>Knit the document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829371-D8FA-A64A-8D0B-59A00092C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840" y="1300503"/>
            <a:ext cx="8519160" cy="540158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E46B046-C71B-7041-8176-B97F970F570E}"/>
              </a:ext>
            </a:extLst>
          </p:cNvPr>
          <p:cNvSpPr/>
          <p:nvPr/>
        </p:nvSpPr>
        <p:spPr>
          <a:xfrm>
            <a:off x="4977607" y="1825625"/>
            <a:ext cx="915193" cy="3587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E5CF749-9BA0-D940-8528-6472DAED8CE0}"/>
              </a:ext>
            </a:extLst>
          </p:cNvPr>
          <p:cNvSpPr/>
          <p:nvPr/>
        </p:nvSpPr>
        <p:spPr>
          <a:xfrm>
            <a:off x="4286727" y="2088185"/>
            <a:ext cx="915193" cy="3587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6531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97410-F9E5-8F4E-A982-AA3950887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487994" cy="1325563"/>
          </a:xfrm>
        </p:spPr>
        <p:txBody>
          <a:bodyPr/>
          <a:lstStyle/>
          <a:p>
            <a:r>
              <a:rPr lang="en-US" dirty="0"/>
              <a:t>You should obtain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7A8B9-2AFC-7F4B-863D-ABD6F3B31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680C1F-97A3-A348-820B-3058CE07A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982" y="0"/>
            <a:ext cx="78752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9700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ECB8E-B084-854D-9896-0F405866B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520" y="680720"/>
            <a:ext cx="10515600" cy="1325563"/>
          </a:xfrm>
        </p:spPr>
        <p:txBody>
          <a:bodyPr/>
          <a:lstStyle/>
          <a:p>
            <a:r>
              <a:rPr lang="en-US" dirty="0"/>
              <a:t>Open ﻿BAE587-Code-Examples-2022.Rmd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E2AA5-5884-B942-80D6-99E2373FB9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520" y="3237865"/>
            <a:ext cx="10515600" cy="1242695"/>
          </a:xfrm>
        </p:spPr>
        <p:txBody>
          <a:bodyPr/>
          <a:lstStyle/>
          <a:p>
            <a:r>
              <a:rPr lang="en-US" dirty="0"/>
              <a:t>Knit it to see what you get</a:t>
            </a:r>
          </a:p>
          <a:p>
            <a:r>
              <a:rPr lang="en-US" dirty="0"/>
              <a:t>Use this document to mine code as needed</a:t>
            </a:r>
          </a:p>
        </p:txBody>
      </p:sp>
    </p:spTree>
    <p:extLst>
      <p:ext uri="{BB962C8B-B14F-4D97-AF65-F5344CB8AC3E}">
        <p14:creationId xmlns:p14="http://schemas.microsoft.com/office/powerpoint/2010/main" val="27771621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8DAA8-F3AB-794A-A35F-26BC3F42D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Rename ﻿BAE587_QClab_yourname.Rmd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506AB-DA41-A044-B0E2-71FAE23A3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00985"/>
            <a:ext cx="10515600" cy="1913255"/>
          </a:xfrm>
        </p:spPr>
        <p:txBody>
          <a:bodyPr/>
          <a:lstStyle/>
          <a:p>
            <a:r>
              <a:rPr lang="en-US" dirty="0"/>
              <a:t>Rename ﻿BAE587_QClab_yourname.Rmd</a:t>
            </a:r>
          </a:p>
          <a:p>
            <a:r>
              <a:rPr lang="en-US" dirty="0"/>
              <a:t>Use this document to do the homework</a:t>
            </a:r>
          </a:p>
          <a:p>
            <a:r>
              <a:rPr lang="en-US" dirty="0"/>
              <a:t>Submit your *.</a:t>
            </a:r>
            <a:r>
              <a:rPr lang="en-US" dirty="0" err="1"/>
              <a:t>Rmd</a:t>
            </a:r>
            <a:r>
              <a:rPr lang="en-US" dirty="0"/>
              <a:t> and a rendered document (*.html , *.pdf, or *.</a:t>
            </a:r>
            <a:r>
              <a:rPr lang="en-US" dirty="0" err="1"/>
              <a:t>docx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11471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32EB3-D426-5E49-B1F3-5EFC0F0E7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</a:t>
            </a:r>
            <a:r>
              <a:rPr lang="en-US" dirty="0" err="1"/>
              <a:t>RStudio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EB29D-6A84-6648-9E43-513D3A03D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Google:  ‘</a:t>
            </a:r>
            <a:r>
              <a:rPr lang="en-US" dirty="0" err="1"/>
              <a:t>rstudio</a:t>
            </a:r>
            <a:r>
              <a:rPr lang="en-US" dirty="0"/>
              <a:t> download’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75EAD1-995D-F646-8E0B-579C88ED29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070"/>
          <a:stretch/>
        </p:blipFill>
        <p:spPr>
          <a:xfrm>
            <a:off x="6989052" y="558800"/>
            <a:ext cx="4847348" cy="398272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114D858-7838-394A-8515-59B5326192BD}"/>
              </a:ext>
            </a:extLst>
          </p:cNvPr>
          <p:cNvSpPr/>
          <p:nvPr/>
        </p:nvSpPr>
        <p:spPr>
          <a:xfrm>
            <a:off x="7904480" y="2915920"/>
            <a:ext cx="1270000" cy="1209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537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E0A87-A94E-4C47-97BE-91DFAC8F4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R to make websites, write books and articles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D28F68-FA95-FB48-8843-66ECA686F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378" y="1690688"/>
            <a:ext cx="1969815" cy="22652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53239D-949D-FA4D-82BE-D145C9A32441}"/>
              </a:ext>
            </a:extLst>
          </p:cNvPr>
          <p:cNvSpPr txBox="1"/>
          <p:nvPr/>
        </p:nvSpPr>
        <p:spPr>
          <a:xfrm>
            <a:off x="5295399" y="1321356"/>
            <a:ext cx="1039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Websites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9AE800-2E4F-7048-8ADA-C688DFC1F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8892" y="4296323"/>
            <a:ext cx="1971923" cy="22677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AD0A16-E83D-2F4C-8C2E-6DCE0D83C7D0}"/>
              </a:ext>
            </a:extLst>
          </p:cNvPr>
          <p:cNvSpPr txBox="1"/>
          <p:nvPr/>
        </p:nvSpPr>
        <p:spPr>
          <a:xfrm>
            <a:off x="7727263" y="3844882"/>
            <a:ext cx="2295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Books, chaptered docs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650382-F2AB-4A42-ABF5-28323EFF5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882" y="4200034"/>
            <a:ext cx="2011545" cy="22677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6724CB-D2B7-434E-A216-69155978A0CB}"/>
              </a:ext>
            </a:extLst>
          </p:cNvPr>
          <p:cNvSpPr txBox="1"/>
          <p:nvPr/>
        </p:nvSpPr>
        <p:spPr>
          <a:xfrm>
            <a:off x="2125866" y="3771309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Articles</a:t>
            </a:r>
          </a:p>
        </p:txBody>
      </p:sp>
    </p:spTree>
    <p:extLst>
      <p:ext uri="{BB962C8B-B14F-4D97-AF65-F5344CB8AC3E}">
        <p14:creationId xmlns:p14="http://schemas.microsoft.com/office/powerpoint/2010/main" val="1779363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D8D1F-762A-1C4E-BBE8-2174A6B37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this </a:t>
            </a:r>
            <a:r>
              <a:rPr lang="en-US" sz="3600" i="1" dirty="0"/>
              <a:t>***</a:t>
            </a:r>
            <a:r>
              <a:rPr lang="en-US" dirty="0">
                <a:solidFill>
                  <a:srgbClr val="00B050"/>
                </a:solidFill>
              </a:rPr>
              <a:t>down</a:t>
            </a:r>
            <a:r>
              <a:rPr lang="en-US" dirty="0"/>
              <a:t> business?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58485-583F-F94D-8FC5-919D40961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79531"/>
            <a:ext cx="10515600" cy="3097431"/>
          </a:xfrm>
        </p:spPr>
        <p:txBody>
          <a:bodyPr/>
          <a:lstStyle/>
          <a:p>
            <a:r>
              <a:rPr lang="en-US" dirty="0"/>
              <a:t>It starts with Mark</a:t>
            </a:r>
            <a:r>
              <a:rPr lang="en-US" dirty="0">
                <a:solidFill>
                  <a:srgbClr val="FF0000"/>
                </a:solidFill>
              </a:rPr>
              <a:t>up</a:t>
            </a:r>
            <a:r>
              <a:rPr lang="en-US" dirty="0"/>
              <a:t> language!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504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A5794-5C9B-784A-8DAC-170028D92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Mark</a:t>
            </a:r>
            <a:r>
              <a:rPr lang="en-US" dirty="0">
                <a:solidFill>
                  <a:srgbClr val="FF0000"/>
                </a:solidFill>
              </a:rPr>
              <a:t>up</a:t>
            </a:r>
            <a:r>
              <a:rPr lang="en-US" dirty="0"/>
              <a:t> language?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DD21BC-0378-984C-A483-595AA975CB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279"/>
          <a:stretch/>
        </p:blipFill>
        <p:spPr>
          <a:xfrm>
            <a:off x="680326" y="1709020"/>
            <a:ext cx="10579100" cy="15912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D71BA36-6717-1A4E-B619-56C296802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6" y="3825765"/>
            <a:ext cx="10673474" cy="2351197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&lt;div id="what-is-the-markdown-language" class="section level2"&gt; &lt;h2&gt;What is the Markdown language?&lt;/h2&gt; &lt;p&gt;I borrow ... from &lt;a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="http://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www.stat.cmu.edu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/~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cshalizi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rmarkdown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/"&gt;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Shalizi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&lt;/a&gt; from ...&lt;/p&gt; &lt;p&gt;Many ...that of &lt;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&gt;marking up&lt;/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&gt; text. The essential idea in a &lt;strong&gt;mark-up language&lt;/strong&gt; is that it consists of ordinary text, &lt;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&gt;plus&lt;/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&gt; signs which indicate how to change the formatting or meaning of the text. Some mark-up languages, like HTML (Hyper-Text Markup Language) use very obtrusive markup; others, like the language called &lt;strong&gt;Markdown&lt;/strong&gt;, are more subtle.&lt;/p&gt; &lt;/div&gt;</a:t>
            </a:r>
          </a:p>
        </p:txBody>
      </p:sp>
    </p:spTree>
    <p:extLst>
      <p:ext uri="{BB962C8B-B14F-4D97-AF65-F5344CB8AC3E}">
        <p14:creationId xmlns:p14="http://schemas.microsoft.com/office/powerpoint/2010/main" val="1527747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A7632-8480-044F-9CF2-FD31A93FF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</a:t>
            </a:r>
            <a:r>
              <a:rPr lang="en-US" dirty="0">
                <a:solidFill>
                  <a:srgbClr val="FF0000"/>
                </a:solidFill>
              </a:rPr>
              <a:t>up</a:t>
            </a:r>
            <a:r>
              <a:rPr lang="en-US" dirty="0"/>
              <a:t>, Mark</a:t>
            </a:r>
            <a:r>
              <a:rPr lang="en-US" dirty="0">
                <a:solidFill>
                  <a:srgbClr val="00B050"/>
                </a:solidFill>
              </a:rPr>
              <a:t>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F2352-F1F0-4C4C-BD8F-0ADCB2C88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Play on word!</a:t>
            </a:r>
          </a:p>
          <a:p>
            <a:r>
              <a:rPr lang="en-US" dirty="0"/>
              <a:t>Mark</a:t>
            </a:r>
            <a:r>
              <a:rPr lang="en-US" dirty="0">
                <a:solidFill>
                  <a:srgbClr val="FF0000"/>
                </a:solidFill>
              </a:rPr>
              <a:t>up</a:t>
            </a:r>
            <a:r>
              <a:rPr lang="en-US" dirty="0"/>
              <a:t>: a bit on the complicated side (HTML, </a:t>
            </a:r>
            <a:r>
              <a:rPr lang="en-US" dirty="0" err="1"/>
              <a:t>LaTeX</a:t>
            </a:r>
            <a:r>
              <a:rPr lang="en-US" dirty="0"/>
              <a:t>, others)</a:t>
            </a:r>
          </a:p>
          <a:p>
            <a:r>
              <a:rPr lang="en-US" dirty="0"/>
              <a:t>Mark</a:t>
            </a:r>
            <a:r>
              <a:rPr lang="en-US" dirty="0">
                <a:solidFill>
                  <a:srgbClr val="00B050"/>
                </a:solidFill>
              </a:rPr>
              <a:t>down: </a:t>
            </a:r>
            <a:r>
              <a:rPr lang="en-US" dirty="0"/>
              <a:t>the idea is to make things simple:</a:t>
            </a:r>
          </a:p>
          <a:p>
            <a:pPr lvl="1"/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&lt;div id="what-is-the-markdown-language" class="section level2"&gt; &lt;h2&gt;What is the Markdown language?&lt;/h2&gt;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Becomes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00B050"/>
                </a:solidFill>
              </a:rPr>
              <a:t>## What is the Markdown language?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53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C9CAB-06A6-3D43-B1B9-F2E7DD23A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code, several output formats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88456-649D-6C4C-818F-C42043A43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Markdown .md format recognized by many interpreter codes</a:t>
            </a:r>
          </a:p>
          <a:p>
            <a:r>
              <a:rPr lang="en-US" dirty="0" err="1"/>
              <a:t>Rmarkdown</a:t>
            </a:r>
            <a:r>
              <a:rPr lang="en-US" dirty="0"/>
              <a:t> example outputs:</a:t>
            </a:r>
          </a:p>
          <a:p>
            <a:pPr lvl="1"/>
            <a:r>
              <a:rPr lang="en-US" dirty="0"/>
              <a:t>Documents:</a:t>
            </a:r>
          </a:p>
          <a:p>
            <a:pPr lvl="2"/>
            <a:r>
              <a:rPr lang="en-US" dirty="0"/>
              <a:t>Html documents</a:t>
            </a:r>
          </a:p>
          <a:p>
            <a:pPr lvl="2"/>
            <a:r>
              <a:rPr lang="en-US" dirty="0"/>
              <a:t>Pdf document (via </a:t>
            </a:r>
            <a:r>
              <a:rPr lang="en-US" dirty="0" err="1"/>
              <a:t>LaTeX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Word document</a:t>
            </a:r>
          </a:p>
          <a:p>
            <a:pPr lvl="2"/>
            <a:r>
              <a:rPr lang="en-US" dirty="0" err="1"/>
              <a:t>epub</a:t>
            </a:r>
            <a:endParaRPr lang="en-US" dirty="0"/>
          </a:p>
          <a:p>
            <a:pPr lvl="1"/>
            <a:r>
              <a:rPr lang="en-US" dirty="0"/>
              <a:t>Presentations:</a:t>
            </a:r>
          </a:p>
          <a:p>
            <a:pPr lvl="2"/>
            <a:r>
              <a:rPr lang="en-US" dirty="0" err="1"/>
              <a:t>Ioslides_presentations</a:t>
            </a:r>
            <a:endParaRPr lang="en-US" dirty="0"/>
          </a:p>
          <a:p>
            <a:pPr lvl="2"/>
            <a:r>
              <a:rPr lang="en-US" dirty="0"/>
              <a:t>Power point presentations</a:t>
            </a:r>
          </a:p>
          <a:p>
            <a:pPr lvl="1"/>
            <a:r>
              <a:rPr lang="en-US" dirty="0"/>
              <a:t>Other:</a:t>
            </a:r>
          </a:p>
          <a:p>
            <a:pPr lvl="2"/>
            <a:r>
              <a:rPr lang="en-US" dirty="0"/>
              <a:t>Interactive dashboards</a:t>
            </a:r>
          </a:p>
          <a:p>
            <a:pPr lvl="2"/>
            <a:r>
              <a:rPr lang="en-US" dirty="0" err="1"/>
              <a:t>Github_documents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724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4886</TotalTime>
  <Words>849</Words>
  <Application>Microsoft Macintosh PowerPoint</Application>
  <PresentationFormat>Widescreen</PresentationFormat>
  <Paragraphs>107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BAE 587 Introduction to R Markdown and use in Homework #5</vt:lpstr>
      <vt:lpstr>Outline of Things to do </vt:lpstr>
      <vt:lpstr>Download R</vt:lpstr>
      <vt:lpstr>Download RStudio</vt:lpstr>
      <vt:lpstr>Using R to make websites, write books and articles</vt:lpstr>
      <vt:lpstr>What’s this ***down business?</vt:lpstr>
      <vt:lpstr>What is the Markup language?</vt:lpstr>
      <vt:lpstr>Markup, Markdown</vt:lpstr>
      <vt:lpstr>One code, several output formats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Summaries of what R Markdown is</vt:lpstr>
      <vt:lpstr>The basic structure of an R Markdown document</vt:lpstr>
      <vt:lpstr>And now some practice </vt:lpstr>
      <vt:lpstr>Rmarkdown starter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Downloading all necessary packages</vt:lpstr>
      <vt:lpstr>Downloading all necessary packages</vt:lpstr>
      <vt:lpstr>Knit a document </vt:lpstr>
      <vt:lpstr>You should obtain</vt:lpstr>
      <vt:lpstr>Open ﻿BAE587-Code-Examples-2022.Rmd</vt:lpstr>
      <vt:lpstr>Rename ﻿BAE587_QClab_yourname.Rmd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Writing scientific articles, books, and websites in R: an intro to reproducible research</dc:title>
  <dc:creator>Microsoft Office User</dc:creator>
  <cp:lastModifiedBy>Microsoft Office User</cp:lastModifiedBy>
  <cp:revision>38</cp:revision>
  <cp:lastPrinted>2022-09-27T14:47:03Z</cp:lastPrinted>
  <dcterms:created xsi:type="dcterms:W3CDTF">2018-12-15T02:01:26Z</dcterms:created>
  <dcterms:modified xsi:type="dcterms:W3CDTF">2022-09-27T14:48:18Z</dcterms:modified>
</cp:coreProperties>
</file>